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1" r:id="rId2"/>
    <p:sldMasterId id="2147483673" r:id="rId3"/>
  </p:sldMasterIdLst>
  <p:notesMasterIdLst>
    <p:notesMasterId r:id="rId18"/>
  </p:notesMasterIdLst>
  <p:sldIdLst>
    <p:sldId id="257" r:id="rId4"/>
    <p:sldId id="263" r:id="rId5"/>
    <p:sldId id="259" r:id="rId6"/>
    <p:sldId id="276" r:id="rId7"/>
    <p:sldId id="278" r:id="rId8"/>
    <p:sldId id="270" r:id="rId9"/>
    <p:sldId id="269" r:id="rId10"/>
    <p:sldId id="273" r:id="rId11"/>
    <p:sldId id="274" r:id="rId12"/>
    <p:sldId id="277" r:id="rId13"/>
    <p:sldId id="281" r:id="rId14"/>
    <p:sldId id="280" r:id="rId15"/>
    <p:sldId id="266" r:id="rId16"/>
    <p:sldId id="27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713" autoAdjust="0"/>
  </p:normalViewPr>
  <p:slideViewPr>
    <p:cSldViewPr>
      <p:cViewPr varScale="1">
        <p:scale>
          <a:sx n="77" d="100"/>
          <a:sy n="77" d="100"/>
        </p:scale>
        <p:origin x="1410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382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4E948-6919-44C8-BFF7-A6E7936CF0F9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D3193D-8C01-4105-B8C4-4F2479797E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53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414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558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346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14BF8-751E-462A-81D5-7B100C91291B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835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346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837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7741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605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8556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8557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5695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7347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193D-8C01-4105-B8C4-4F2479797EE0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065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C08EC-0BED-4A45-9C94-904C34F095F3}" type="datetime1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4300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595FF-9A77-4876-9C9A-A918DE1B4D20}" type="datetime1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174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314FB-3370-4521-A207-8098A44EDD02}" type="datetime1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497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88C30-F364-489F-AF8F-11D0A08A71F4}" type="datetime1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017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1F1E-FD34-466E-8025-834CAEC6435B}" type="datetime1">
              <a:rPr lang="ru-RU" smtClean="0"/>
              <a:t>19.11.2020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757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00232-1D13-480A-8BCB-CDB6D6BDEF4C}" type="datetime1">
              <a:rPr lang="ru-RU" smtClean="0"/>
              <a:t>19.11.2020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39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CF37A-FE35-41B4-8540-FB4EB39E8FC8}" type="datetime1">
              <a:rPr lang="ru-RU" smtClean="0"/>
              <a:t>19.11.2020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271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F9D75-E787-4019-9443-7DC125EB9E5C}" type="datetime1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034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D2D61-BCD8-4784-B28B-B7E9507B8105}" type="datetime1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067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5D57-E2E9-4C42-B169-814DDFAB0F81}" type="datetime1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640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61085-5DA8-4E0C-8ADC-F2DCEA7A5D43}" type="datetime1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303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2EF59-04AC-4942-8113-B6E7E94E04C1}" type="datetime1">
              <a:rPr lang="ru-RU" altLang="ru-RU" smtClean="0"/>
              <a:t>19.11.2020</a:t>
            </a:fld>
            <a:endParaRPr lang="ru-RU" altLang="ru-RU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116B2-B67F-44AA-BF2B-DB5C84BB1A5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7E80-36D9-4189-8ECE-0C54B7E8A3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7623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96E3-4894-4D9A-B1A2-8CF3B5878EB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4339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E68DB-FC9E-4509-A5E9-F3093110C5D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5324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AA7A7-C98A-465D-B618-1BC949F3C57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6523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3CFA6-9E92-4349-8251-5EE8F16A62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2636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46A9-8E95-4D48-8AC5-DA5D3AABE3F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4162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521E-58DF-415C-A0A5-9B2202B15A3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3595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EFC66-71F3-4B81-AB7A-7C75B938A1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3117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7582-82C0-4543-9230-87D253202EA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8738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B10C-5FC1-461C-A88F-3A0613997CD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073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EBF80-C9BF-46AC-A9D6-FA45E6BD4BB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1733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DCEB2-9D12-4AA3-A9D5-60DB1C58A12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5412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DCA5E-C95B-47BA-8F91-6BAF576AEBD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1755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CF16-D558-4AC7-9E79-73F16A0AF6F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2375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C493-A5C2-4F6E-A9EB-A9BE5391089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6304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6A0D7-A0D6-4A92-A3B4-5C9A5CB3CA0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2597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917B-CF64-4A2A-A57F-8DEA5E0AC51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0395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C9B2-404E-4249-B1B6-973DD4846FA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1589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6CE2D-2606-42BB-A52A-7A0F4A8636F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5962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D55D-D22F-43AD-9E3C-051902E6EC6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02728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A48E-0B3D-476F-9421-6149DC76D9A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5245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9DC7-F825-4D58-B046-48FB314F7C5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729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25A70-1ADA-4CE6-83DE-0644B18BD624}" type="datetime1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DB3E4-E7C1-43AF-B85A-A66D694BA5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500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6F145-CEE0-4263-9A9A-528157BE85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103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A63F6-4F8A-43C6-936E-438D1652EF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19.11.2020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DA75B-8E8B-4743-A339-3A048729F9D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94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7158" y="1484784"/>
            <a:ext cx="8429684" cy="142876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altLang="ru-RU" sz="2800" b="1" dirty="0" smtClean="0"/>
              <a:t>РАЗРАБОТКА АВТОМАТИЗИРОВАННОГО СТЕНДА </a:t>
            </a:r>
            <a:r>
              <a:rPr lang="ru-RU" altLang="ru-RU" sz="2800" b="1" dirty="0"/>
              <a:t>ДЛЯ </a:t>
            </a:r>
            <a:r>
              <a:rPr lang="ru-RU" altLang="ru-RU" sz="2800" b="1" dirty="0" smtClean="0"/>
              <a:t>КАЛИБРОВКИ </a:t>
            </a:r>
            <a:r>
              <a:rPr lang="ru-RU" altLang="ru-RU" sz="2800" b="1" dirty="0"/>
              <a:t>ФОТОЭЛЕКТРОННЫХ УМНОЖИТЕЛЕЙ КАЛИФ-8</a:t>
            </a:r>
            <a:endParaRPr lang="ru-RU" altLang="ru-RU" sz="3200" b="1" dirty="0" smtClean="0"/>
          </a:p>
        </p:txBody>
      </p:sp>
      <p:sp>
        <p:nvSpPr>
          <p:cNvPr id="5734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5357826"/>
            <a:ext cx="8991600" cy="6096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defRPr/>
            </a:pPr>
            <a:r>
              <a:rPr lang="ru-RU" altLang="ru-RU" sz="1600" b="1" dirty="0" smtClean="0">
                <a:solidFill>
                  <a:schemeClr val="tx1"/>
                </a:solidFill>
              </a:rPr>
              <a:t>Савельев К.М., Пасюк Н.А.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sz="1600" b="1" dirty="0" smtClean="0">
                <a:solidFill>
                  <a:schemeClr val="tx1"/>
                </a:solidFill>
              </a:rPr>
              <a:t>Национальный исследовательский ядерный университет «МИФИ»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1600" b="1" dirty="0" smtClean="0">
                <a:solidFill>
                  <a:schemeClr val="tx1"/>
                </a:solidFill>
              </a:rPr>
              <a:t>Научно-образовательный центр НЕВОД</a:t>
            </a:r>
          </a:p>
        </p:txBody>
      </p:sp>
      <p:sp>
        <p:nvSpPr>
          <p:cNvPr id="573444" name="Rectangle 4"/>
          <p:cNvSpPr>
            <a:spLocks noChangeArrowheads="1"/>
          </p:cNvSpPr>
          <p:nvPr/>
        </p:nvSpPr>
        <p:spPr bwMode="auto">
          <a:xfrm>
            <a:off x="685800" y="214290"/>
            <a:ext cx="7620000" cy="130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1pPr>
            <a:lvl2pPr algn="ctr">
              <a:spcBef>
                <a:spcPct val="20000"/>
              </a:spcBef>
              <a:buClr>
                <a:schemeClr val="tx1"/>
              </a:buClr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2pPr>
            <a:lvl3pPr algn="ctr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3pPr>
            <a:lvl4pPr algn="ctr">
              <a:spcBef>
                <a:spcPct val="20000"/>
              </a:spcBef>
              <a:buClr>
                <a:schemeClr val="tx2"/>
              </a:buClr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4pPr>
            <a:lvl5pPr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9pPr>
          </a:lstStyle>
          <a:p>
            <a:pPr>
              <a:defRPr/>
            </a:pPr>
            <a:endParaRPr lang="ru-RU" altLang="ru-RU" sz="2800" dirty="0" smtClean="0">
              <a:latin typeface="Arial" charset="0"/>
            </a:endParaRPr>
          </a:p>
        </p:txBody>
      </p:sp>
      <p:sp>
        <p:nvSpPr>
          <p:cNvPr id="573445" name="Rectangle 5"/>
          <p:cNvSpPr>
            <a:spLocks noChangeArrowheads="1"/>
          </p:cNvSpPr>
          <p:nvPr/>
        </p:nvSpPr>
        <p:spPr bwMode="auto">
          <a:xfrm>
            <a:off x="1574800" y="6381328"/>
            <a:ext cx="60198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1pPr>
            <a:lvl2pPr algn="ctr">
              <a:spcBef>
                <a:spcPct val="20000"/>
              </a:spcBef>
              <a:buClr>
                <a:schemeClr val="tx1"/>
              </a:buClr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2pPr>
            <a:lvl3pPr algn="ctr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3pPr>
            <a:lvl4pPr algn="ctr">
              <a:spcBef>
                <a:spcPct val="20000"/>
              </a:spcBef>
              <a:buClr>
                <a:schemeClr val="tx2"/>
              </a:buClr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4pPr>
            <a:lvl5pPr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9pPr>
          </a:lstStyle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19 ноября 2020 года</a:t>
            </a:r>
            <a:endParaRPr lang="ru-RU" alt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90"/>
          <a:stretch>
            <a:fillRect/>
          </a:stretch>
        </p:blipFill>
        <p:spPr bwMode="auto">
          <a:xfrm>
            <a:off x="2123728" y="3347442"/>
            <a:ext cx="1728192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200324" y="187511"/>
            <a:ext cx="6768752" cy="130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1pPr>
            <a:lvl2pPr algn="ctr">
              <a:spcBef>
                <a:spcPct val="20000"/>
              </a:spcBef>
              <a:buClr>
                <a:schemeClr val="tx1"/>
              </a:buClr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2pPr>
            <a:lvl3pPr algn="ctr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3pPr>
            <a:lvl4pPr algn="ctr">
              <a:spcBef>
                <a:spcPct val="20000"/>
              </a:spcBef>
              <a:buClr>
                <a:schemeClr val="tx2"/>
              </a:buClr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4pPr>
            <a:lvl5pPr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1800" b="1" dirty="0">
                <a:effectLst/>
                <a:latin typeface="+mj-lt"/>
              </a:rPr>
              <a:t>Международная молодежная школа-конференция по ядерной физике и технологиям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altLang="ru-RU" sz="2800" dirty="0" smtClean="0">
              <a:latin typeface="Arial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42" r="5544"/>
          <a:stretch>
            <a:fillRect/>
          </a:stretch>
        </p:blipFill>
        <p:spPr bwMode="auto">
          <a:xfrm>
            <a:off x="4211960" y="3347442"/>
            <a:ext cx="3326111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96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45" y="2584880"/>
            <a:ext cx="4521871" cy="3606478"/>
          </a:xfrm>
          <a:prstGeom prst="rect">
            <a:avLst/>
          </a:prstGeom>
        </p:spPr>
      </p:pic>
      <p:pic>
        <p:nvPicPr>
          <p:cNvPr id="3074" name="Picture 2" descr="https://upload.wikimedia.org/wikipedia/commons/thumb/1/18/Photomultipliertube_scheme_rus.svg/1920px-Photomultipliertube_scheme_rus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345" y="565800"/>
            <a:ext cx="4691679" cy="195731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-108520" y="44624"/>
            <a:ext cx="93610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dirty="0" smtClean="0"/>
              <a:t>Применение и значимость фотоэлектронных умножителей (ФЭУ) </a:t>
            </a:r>
            <a:endParaRPr lang="ru-RU" sz="2500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4630645" y="1894791"/>
            <a:ext cx="4327055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dirty="0" smtClean="0"/>
              <a:t>В Экспериментальном комплексе НЕВОД фотоэлектронные умножители (ФЭУ) являются регистрирующим элементом большинства детекторов и установок. </a:t>
            </a:r>
          </a:p>
          <a:p>
            <a:pPr algn="just"/>
            <a:r>
              <a:rPr lang="ru-RU" sz="1600" dirty="0" smtClean="0"/>
              <a:t>В связи с масштабом использования ФЭУ и ограниченным периодом их жизни, появляется </a:t>
            </a:r>
            <a:r>
              <a:rPr lang="ru-RU" sz="1600" dirty="0"/>
              <a:t>необходимость калибровки больших количеств ФЭУ. </a:t>
            </a:r>
            <a:r>
              <a:rPr lang="ru-RU" sz="1600" dirty="0" smtClean="0"/>
              <a:t>Эту проблему должен решить разрабатывающийся в данный момент автоматизированный стенд для калибровки фотоэлектронных умножителей КАЛИФ-8, предназначенный для одновременной автоматизированной калибровки восьми ФЭУ.</a:t>
            </a:r>
            <a:endParaRPr lang="ru-RU" sz="16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ru-RU" altLang="ru-RU" dirty="0" smtClean="0">
                <a:solidFill>
                  <a:schemeClr val="tx1"/>
                </a:solidFill>
              </a:rPr>
              <a:t>1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3565" y="6262042"/>
            <a:ext cx="3600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Модели ФЭУ используемые в детекторах ЭК НЕВОД </a:t>
            </a:r>
          </a:p>
          <a:p>
            <a:r>
              <a:rPr lang="ru-RU" sz="1200" dirty="0" smtClean="0"/>
              <a:t>1) ФЭУ-200, 2)</a:t>
            </a:r>
            <a:r>
              <a:rPr lang="en-US" sz="1200" dirty="0"/>
              <a:t> Philips</a:t>
            </a:r>
            <a:r>
              <a:rPr lang="ru-RU" sz="1200" dirty="0"/>
              <a:t> </a:t>
            </a:r>
            <a:r>
              <a:rPr lang="en-US" sz="1200" dirty="0" smtClean="0"/>
              <a:t>XP3462</a:t>
            </a:r>
            <a:r>
              <a:rPr lang="ru-RU" sz="1200" dirty="0" smtClean="0"/>
              <a:t>, 3) ФЭУ-85</a:t>
            </a:r>
            <a:endParaRPr lang="en-US" sz="1200" dirty="0"/>
          </a:p>
        </p:txBody>
      </p:sp>
      <p:sp>
        <p:nvSpPr>
          <p:cNvPr id="2" name="TextBox 1"/>
          <p:cNvSpPr txBox="1"/>
          <p:nvPr/>
        </p:nvSpPr>
        <p:spPr>
          <a:xfrm>
            <a:off x="611560" y="47395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48105" y="544522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15816" y="591435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603" name="Rectangle 3"/>
          <p:cNvSpPr>
            <a:spLocks noChangeArrowheads="1"/>
          </p:cNvSpPr>
          <p:nvPr/>
        </p:nvSpPr>
        <p:spPr bwMode="auto">
          <a:xfrm>
            <a:off x="284163" y="46038"/>
            <a:ext cx="87852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  <a:lvl2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>
              <a:defRPr/>
            </a:pPr>
            <a:endParaRPr lang="ru-RU" altLang="ru-RU" sz="3400" dirty="0" smtClean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" y="0"/>
            <a:ext cx="91440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err="1" smtClean="0">
                <a:latin typeface="+mn-lt"/>
              </a:rPr>
              <a:t>Черенковский</a:t>
            </a:r>
            <a:r>
              <a:rPr lang="ru-RU" sz="4000" dirty="0" smtClean="0">
                <a:latin typeface="+mn-lt"/>
              </a:rPr>
              <a:t> водный детектор (ЧВД)</a:t>
            </a:r>
            <a:endParaRPr lang="ru-RU" sz="4000" dirty="0">
              <a:solidFill>
                <a:prstClr val="black"/>
              </a:solidFill>
              <a:latin typeface="+mn-lt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0286" y="706090"/>
            <a:ext cx="8983427" cy="211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dirty="0" smtClean="0">
                <a:latin typeface="+mn-lt"/>
              </a:rPr>
              <a:t>ЧВД является основой Экспериментального комплекса НЕВОД. Детектор предназначен для исследования стволов широких атмосферных ливней (ШАЛ) и измерения </a:t>
            </a:r>
            <a:r>
              <a:rPr lang="ru-RU" sz="1600" dirty="0" err="1" smtClean="0">
                <a:latin typeface="+mn-lt"/>
              </a:rPr>
              <a:t>энерговыделения</a:t>
            </a:r>
            <a:r>
              <a:rPr lang="ru-RU" sz="1600" dirty="0" smtClean="0">
                <a:latin typeface="+mn-lt"/>
              </a:rPr>
              <a:t> мюонов.</a:t>
            </a:r>
          </a:p>
          <a:p>
            <a:pPr algn="just"/>
            <a:r>
              <a:rPr lang="ru-RU" sz="1600" dirty="0" smtClean="0">
                <a:latin typeface="+mn-lt"/>
              </a:rPr>
              <a:t>Детектирующая система ЧВД представляет собой пространственную решётку, в узлах которой располагаются </a:t>
            </a:r>
            <a:r>
              <a:rPr lang="ru-RU" sz="1600" dirty="0" err="1" smtClean="0">
                <a:latin typeface="+mn-lt"/>
              </a:rPr>
              <a:t>квазисферические</a:t>
            </a:r>
            <a:r>
              <a:rPr lang="ru-RU" sz="1600" dirty="0" smtClean="0">
                <a:latin typeface="+mn-lt"/>
              </a:rPr>
              <a:t> модули (КСМ), регистрирующие </a:t>
            </a:r>
            <a:r>
              <a:rPr lang="ru-RU" sz="1600" dirty="0" err="1" smtClean="0">
                <a:latin typeface="+mn-lt"/>
              </a:rPr>
              <a:t>черенковское</a:t>
            </a:r>
            <a:r>
              <a:rPr lang="ru-RU" sz="1600" dirty="0" smtClean="0">
                <a:latin typeface="+mn-lt"/>
              </a:rPr>
              <a:t> излучение. Решетка сформирована из 25 гирлянд, в каждой из которых расположено 3 или 4 КСМ.</a:t>
            </a:r>
          </a:p>
          <a:p>
            <a:pPr algn="just"/>
            <a:endParaRPr lang="ru-RU" sz="1600" dirty="0" smtClean="0">
              <a:latin typeface="+mn-lt"/>
            </a:endParaRPr>
          </a:p>
          <a:p>
            <a:pPr algn="just"/>
            <a:r>
              <a:rPr lang="ru-RU" sz="1600" dirty="0" smtClean="0">
                <a:latin typeface="+mn-lt"/>
              </a:rPr>
              <a:t>Всего в ЧВД размещен 91 КСМ (546 </a:t>
            </a:r>
            <a:r>
              <a:rPr lang="ru-RU" sz="1600" dirty="0" err="1" smtClean="0">
                <a:latin typeface="+mn-lt"/>
              </a:rPr>
              <a:t>фотоумножителей</a:t>
            </a:r>
            <a:r>
              <a:rPr lang="ru-RU" sz="1600" dirty="0" smtClean="0">
                <a:latin typeface="+mn-lt"/>
              </a:rPr>
              <a:t> ФЭУ-200).</a:t>
            </a:r>
            <a:endParaRPr lang="ru-RU" sz="1600" dirty="0"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615" y="2820231"/>
            <a:ext cx="6484320" cy="36474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234" y="4005064"/>
            <a:ext cx="2592288" cy="2673297"/>
          </a:xfrm>
          <a:prstGeom prst="rect">
            <a:avLst/>
          </a:prstGeom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010401" y="6480765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ru-RU" altLang="ru-RU" dirty="0" smtClean="0">
                <a:solidFill>
                  <a:schemeClr val="tx1"/>
                </a:solidFill>
              </a:rPr>
              <a:t>2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07680" y="6480765"/>
            <a:ext cx="25286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Расположение КСМ в объёме ЧВД</a:t>
            </a:r>
            <a:endParaRPr lang="ru-RU" sz="1200" dirty="0"/>
          </a:p>
        </p:txBody>
      </p:sp>
    </p:spTree>
    <p:custDataLst>
      <p:tags r:id="rId1"/>
    </p:custDataLst>
  </p:cSld>
  <p:clrMapOvr>
    <a:masterClrMapping/>
  </p:clrMapOvr>
  <p:transition advTm="1146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79" y="4111891"/>
            <a:ext cx="4693569" cy="1872734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-72008" y="0"/>
            <a:ext cx="925252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latin typeface="+mn-lt"/>
              </a:rPr>
              <a:t>Система калибровочных телескопов (СКТ)</a:t>
            </a:r>
            <a:endParaRPr lang="ru-RU" sz="4000" dirty="0">
              <a:solidFill>
                <a:prstClr val="black"/>
              </a:solidFill>
              <a:latin typeface="+mn-lt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7504" y="836712"/>
            <a:ext cx="4680520" cy="31683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dirty="0" smtClean="0">
                <a:latin typeface="+mn-lt"/>
              </a:rPr>
              <a:t>Установка СКТ предназначена для регистрации электронной и мюонной компонент ШАЛ в области энергий космических лучей 10</a:t>
            </a:r>
            <a:r>
              <a:rPr lang="ru-RU" sz="1600" baseline="30000" dirty="0" smtClean="0">
                <a:latin typeface="+mn-lt"/>
              </a:rPr>
              <a:t>14</a:t>
            </a:r>
            <a:r>
              <a:rPr lang="ru-RU" sz="1600" dirty="0" smtClean="0">
                <a:latin typeface="+mn-lt"/>
              </a:rPr>
              <a:t>-10</a:t>
            </a:r>
            <a:r>
              <a:rPr lang="ru-RU" sz="1600" baseline="30000" dirty="0" smtClean="0">
                <a:latin typeface="+mn-lt"/>
              </a:rPr>
              <a:t>18</a:t>
            </a:r>
            <a:r>
              <a:rPr lang="ru-RU" sz="1600" dirty="0" smtClean="0">
                <a:latin typeface="+mn-lt"/>
              </a:rPr>
              <a:t> эВ и калибровки отклика КСМ. Счётчики располагаются в двух плоскостях перекрывая сверху и снизу рабочий объём ЧВД (расстояние между плоскостями – 9.45 м.).</a:t>
            </a:r>
          </a:p>
          <a:p>
            <a:pPr algn="just"/>
            <a:r>
              <a:rPr lang="ru-RU" sz="1600" dirty="0" smtClean="0">
                <a:latin typeface="+mn-lt"/>
              </a:rPr>
              <a:t>В каждой плоскости – 40 счётчиков, расставленных в шахматном порядке на площади 8.2 × 10.4 </a:t>
            </a:r>
            <a:r>
              <a:rPr lang="ru-RU" sz="1600" dirty="0">
                <a:latin typeface="+mn-lt"/>
              </a:rPr>
              <a:t>м</a:t>
            </a:r>
            <a:r>
              <a:rPr lang="en-US" sz="1600" baseline="30000" dirty="0" smtClean="0">
                <a:latin typeface="+mn-lt"/>
              </a:rPr>
              <a:t>2</a:t>
            </a:r>
            <a:r>
              <a:rPr lang="ru-RU" sz="1600" dirty="0" smtClean="0">
                <a:latin typeface="+mn-lt"/>
              </a:rPr>
              <a:t>.</a:t>
            </a:r>
          </a:p>
          <a:p>
            <a:pPr algn="just"/>
            <a:endParaRPr lang="en-US" sz="1600" dirty="0" smtClean="0">
              <a:latin typeface="+mn-lt"/>
            </a:endParaRPr>
          </a:p>
          <a:p>
            <a:pPr algn="just"/>
            <a:r>
              <a:rPr lang="ru-RU" sz="1600" dirty="0" smtClean="0">
                <a:latin typeface="+mn-lt"/>
              </a:rPr>
              <a:t>Всего используется 80 </a:t>
            </a:r>
            <a:r>
              <a:rPr lang="ru-RU" sz="1600" dirty="0" err="1" smtClean="0">
                <a:latin typeface="+mn-lt"/>
              </a:rPr>
              <a:t>фотоумножителей</a:t>
            </a:r>
            <a:r>
              <a:rPr lang="ru-RU" sz="1600" dirty="0" smtClean="0">
                <a:latin typeface="+mn-lt"/>
              </a:rPr>
              <a:t> ФЭУ-85</a:t>
            </a:r>
            <a:endParaRPr lang="en-US" sz="1600" dirty="0" smtClean="0"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978" y="1079739"/>
            <a:ext cx="4176464" cy="2349261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819992" y="6030938"/>
            <a:ext cx="4176462" cy="2783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dirty="0" smtClean="0">
                <a:latin typeface="+mn-lt"/>
              </a:rPr>
              <a:t>Общий вид расположения детекторов СКТ на крышке и на дне ЧВД</a:t>
            </a:r>
            <a:endParaRPr lang="en-US" sz="1200" dirty="0" smtClean="0">
              <a:latin typeface="+mn-lt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969" y="3635921"/>
            <a:ext cx="4175473" cy="2348704"/>
          </a:xfrm>
          <a:prstGeom prst="rect">
            <a:avLst/>
          </a:prstGeom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ru-RU" altLang="ru-RU" dirty="0" smtClean="0">
                <a:solidFill>
                  <a:schemeClr val="tx1"/>
                </a:solidFill>
              </a:rPr>
              <a:t>3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03648" y="5984625"/>
            <a:ext cx="180988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Устройство счётчика СКТ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59013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4669" y="3867456"/>
            <a:ext cx="3378144" cy="2597256"/>
          </a:xfrm>
          <a:prstGeom prst="rect">
            <a:avLst/>
          </a:prstGeom>
        </p:spPr>
      </p:pic>
      <p:pic>
        <p:nvPicPr>
          <p:cNvPr id="46082" name="Picture 2" descr="2"/>
          <p:cNvPicPr>
            <a:picLocks noChangeAspect="1" noChangeArrowheads="1"/>
          </p:cNvPicPr>
          <p:nvPr/>
        </p:nvPicPr>
        <p:blipFill>
          <a:blip r:embed="rId4" cstate="print"/>
          <a:srcRect l="3240" t="41806" r="3881" b="5937"/>
          <a:stretch>
            <a:fillRect/>
          </a:stretch>
        </p:blipFill>
        <p:spPr bwMode="auto">
          <a:xfrm>
            <a:off x="361189" y="783260"/>
            <a:ext cx="8421624" cy="2937776"/>
          </a:xfrm>
          <a:prstGeom prst="rect">
            <a:avLst/>
          </a:prstGeom>
          <a:noFill/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1530871" y="0"/>
            <a:ext cx="6082257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+mn-lt"/>
              </a:rPr>
              <a:t>Установка</a:t>
            </a:r>
            <a:r>
              <a:rPr lang="ru-RU" sz="4000" dirty="0" smtClean="0">
                <a:solidFill>
                  <a:prstClr val="black"/>
                </a:solidFill>
                <a:latin typeface="+mn-lt"/>
              </a:rPr>
              <a:t> </a:t>
            </a:r>
            <a:r>
              <a:rPr lang="ru-RU" sz="4000" dirty="0">
                <a:solidFill>
                  <a:prstClr val="black"/>
                </a:solidFill>
                <a:latin typeface="+mn-lt"/>
              </a:rPr>
              <a:t>НЕВОД-ШАЛ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51520" y="3867456"/>
            <a:ext cx="5043481" cy="25138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dirty="0" smtClean="0">
                <a:latin typeface="+mn-lt"/>
              </a:rPr>
              <a:t>Установка </a:t>
            </a:r>
            <a:r>
              <a:rPr lang="ru-RU" sz="1600" dirty="0">
                <a:latin typeface="+mn-lt"/>
              </a:rPr>
              <a:t>НЕВОД-ШАЛ </a:t>
            </a:r>
            <a:r>
              <a:rPr lang="ru-RU" sz="1600" dirty="0" smtClean="0">
                <a:latin typeface="+mn-lt"/>
              </a:rPr>
              <a:t>предназначена для регистрации электронно-фотонной компоненты ШАЛ, состоит </a:t>
            </a:r>
          </a:p>
          <a:p>
            <a:pPr algn="just"/>
            <a:r>
              <a:rPr lang="ru-RU" sz="1600" dirty="0" smtClean="0">
                <a:latin typeface="+mn-lt"/>
              </a:rPr>
              <a:t>из 9 кластеров, в каждом кластере – 4 станции, в каждой станции – 4 счётчика.</a:t>
            </a:r>
          </a:p>
          <a:p>
            <a:pPr algn="just"/>
            <a:r>
              <a:rPr lang="ru-RU" sz="1600" dirty="0" smtClean="0">
                <a:latin typeface="+mn-lt"/>
              </a:rPr>
              <a:t> </a:t>
            </a:r>
            <a:r>
              <a:rPr lang="ru-RU" sz="1600" dirty="0">
                <a:latin typeface="+mn-lt"/>
              </a:rPr>
              <a:t/>
            </a:r>
            <a:br>
              <a:rPr lang="ru-RU" sz="1600" dirty="0">
                <a:latin typeface="+mn-lt"/>
              </a:rPr>
            </a:br>
            <a:r>
              <a:rPr lang="ru-RU" sz="1600" dirty="0">
                <a:latin typeface="+mn-lt"/>
              </a:rPr>
              <a:t>Всего 12 кластеров – 48 станций – </a:t>
            </a:r>
            <a:r>
              <a:rPr lang="ru-RU" sz="1600" dirty="0" smtClean="0">
                <a:latin typeface="+mn-lt"/>
              </a:rPr>
              <a:t>144 </a:t>
            </a:r>
            <a:r>
              <a:rPr lang="ru-RU" sz="1600" dirty="0">
                <a:latin typeface="+mn-lt"/>
              </a:rPr>
              <a:t>счетчика</a:t>
            </a:r>
            <a:br>
              <a:rPr lang="ru-RU" sz="1600" dirty="0">
                <a:latin typeface="+mn-lt"/>
              </a:rPr>
            </a:br>
            <a:r>
              <a:rPr lang="ru-RU" sz="1600" dirty="0">
                <a:latin typeface="+mn-lt"/>
              </a:rPr>
              <a:t>Расстояния между кластерами 50 м.</a:t>
            </a:r>
          </a:p>
          <a:p>
            <a:pPr algn="just"/>
            <a:r>
              <a:rPr lang="ru-RU" sz="1600" dirty="0">
                <a:latin typeface="+mn-lt"/>
              </a:rPr>
              <a:t>Общая площадь детектора – 2*10</a:t>
            </a:r>
            <a:r>
              <a:rPr lang="en-US" sz="1600" baseline="30000" dirty="0">
                <a:latin typeface="+mn-lt"/>
              </a:rPr>
              <a:t>4</a:t>
            </a:r>
            <a:r>
              <a:rPr lang="en-US" sz="1600" dirty="0">
                <a:latin typeface="+mn-lt"/>
              </a:rPr>
              <a:t> </a:t>
            </a:r>
            <a:r>
              <a:rPr lang="ru-RU" sz="1600" dirty="0">
                <a:latin typeface="+mn-lt"/>
              </a:rPr>
              <a:t>м</a:t>
            </a:r>
            <a:r>
              <a:rPr lang="en-US" sz="1600" baseline="30000" dirty="0">
                <a:latin typeface="+mn-lt"/>
              </a:rPr>
              <a:t>2</a:t>
            </a:r>
            <a:r>
              <a:rPr lang="ru-RU" sz="1600" dirty="0">
                <a:latin typeface="+mn-lt"/>
              </a:rPr>
              <a:t> </a:t>
            </a:r>
            <a:endParaRPr lang="ru-RU" sz="1600" dirty="0" smtClean="0">
              <a:latin typeface="+mn-lt"/>
            </a:endParaRPr>
          </a:p>
          <a:p>
            <a:pPr algn="just"/>
            <a:endParaRPr lang="en-US" sz="1600" dirty="0">
              <a:latin typeface="+mn-lt"/>
            </a:endParaRPr>
          </a:p>
          <a:p>
            <a:pPr algn="just"/>
            <a:r>
              <a:rPr lang="ru-RU" sz="1600" dirty="0" smtClean="0">
                <a:latin typeface="+mn-lt"/>
              </a:rPr>
              <a:t>Всего используется 144 ФЭУ </a:t>
            </a:r>
            <a:r>
              <a:rPr lang="en-US" sz="1600" dirty="0" smtClean="0">
                <a:latin typeface="+mn-lt"/>
              </a:rPr>
              <a:t>Philips</a:t>
            </a:r>
            <a:r>
              <a:rPr lang="ru-RU" sz="1600" dirty="0" smtClean="0">
                <a:latin typeface="+mn-lt"/>
              </a:rPr>
              <a:t> </a:t>
            </a:r>
            <a:r>
              <a:rPr lang="en-US" sz="1600" dirty="0" smtClean="0">
                <a:latin typeface="+mn-lt"/>
              </a:rPr>
              <a:t>XP3462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940152" y="6464712"/>
            <a:ext cx="23762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Устройство счётчика НЕВОД-ШАЛ</a:t>
            </a:r>
            <a:endParaRPr lang="ru-RU" sz="1200" dirty="0"/>
          </a:p>
        </p:txBody>
      </p:sp>
      <p:sp>
        <p:nvSpPr>
          <p:cNvPr id="8" name="Номер слайда 1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ru-RU" altLang="ru-RU" dirty="0" smtClean="0">
                <a:solidFill>
                  <a:schemeClr val="tx1"/>
                </a:solidFill>
              </a:rPr>
              <a:t>4</a:t>
            </a:r>
            <a:endParaRPr lang="ru-RU" alt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44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71" y="2956099"/>
            <a:ext cx="3572180" cy="336749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0"/>
          <a:stretch/>
        </p:blipFill>
        <p:spPr>
          <a:xfrm>
            <a:off x="4054008" y="1039448"/>
            <a:ext cx="4839755" cy="36004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78971" y="923264"/>
            <a:ext cx="377503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Установка ПРИЗМА-32 основана </a:t>
            </a:r>
            <a:r>
              <a:rPr lang="ru-RU" sz="1600" dirty="0"/>
              <a:t>на новом методе регистрации широких атмосферных ливней ШАЛ </a:t>
            </a:r>
            <a:r>
              <a:rPr lang="ru-RU" sz="1600" dirty="0" smtClean="0"/>
              <a:t>с </a:t>
            </a:r>
            <a:r>
              <a:rPr lang="ru-RU" sz="1600" dirty="0"/>
              <a:t>помощью запаздывающих тепловых нейтронов, сопровождающих </a:t>
            </a:r>
            <a:r>
              <a:rPr lang="ru-RU" sz="1600" dirty="0" smtClean="0"/>
              <a:t>ШАЛ. Предназначена для изучения спектра и состава космических лучей посредством анализа нейтронной компоненты ШАЛ.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054008" y="4857022"/>
            <a:ext cx="499614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Установка состоит из 32 детекторов, разбитых на два кластера по 16 детекторов.</a:t>
            </a:r>
          </a:p>
          <a:p>
            <a:pPr algn="just"/>
            <a:r>
              <a:rPr lang="ru-RU" sz="1600" dirty="0" smtClean="0"/>
              <a:t>Общая площадь установки </a:t>
            </a:r>
            <a:r>
              <a:rPr lang="en-US" dirty="0" smtClean="0"/>
              <a:t>–</a:t>
            </a:r>
            <a:r>
              <a:rPr lang="ru-RU" dirty="0"/>
              <a:t> </a:t>
            </a:r>
            <a:r>
              <a:rPr lang="ru-RU" sz="1600" dirty="0" smtClean="0"/>
              <a:t>около 450 </a:t>
            </a:r>
            <a:r>
              <a:rPr lang="az-Cyrl-AZ" sz="1600" dirty="0"/>
              <a:t>м</a:t>
            </a:r>
            <a:r>
              <a:rPr lang="az-Cyrl-AZ" sz="1600" baseline="30000" dirty="0"/>
              <a:t>2</a:t>
            </a:r>
            <a:endParaRPr lang="ru-RU" sz="1600" dirty="0" smtClean="0"/>
          </a:p>
          <a:p>
            <a:pPr algn="just"/>
            <a:endParaRPr lang="ru-RU" sz="1600" dirty="0" smtClean="0"/>
          </a:p>
          <a:p>
            <a:pPr algn="just"/>
            <a:r>
              <a:rPr lang="ru-RU" sz="1600" dirty="0"/>
              <a:t>В каждом счетчике </a:t>
            </a:r>
            <a:r>
              <a:rPr lang="ru-RU" sz="1600" dirty="0" smtClean="0"/>
              <a:t>установлен </a:t>
            </a:r>
            <a:r>
              <a:rPr lang="ru-RU" sz="1600" dirty="0" err="1" smtClean="0"/>
              <a:t>фотоумножитель</a:t>
            </a:r>
            <a:r>
              <a:rPr lang="ru-RU" sz="1600" dirty="0" smtClean="0"/>
              <a:t> </a:t>
            </a:r>
          </a:p>
          <a:p>
            <a:pPr algn="just"/>
            <a:r>
              <a:rPr lang="ru-RU" sz="1600" dirty="0" smtClean="0"/>
              <a:t>ФЭУ-200 </a:t>
            </a:r>
            <a:r>
              <a:rPr lang="ru-RU" sz="1600" dirty="0"/>
              <a:t>(всего </a:t>
            </a:r>
            <a:r>
              <a:rPr lang="ru-RU" sz="1600" dirty="0" smtClean="0"/>
              <a:t>32 </a:t>
            </a:r>
            <a:r>
              <a:rPr lang="ru-RU" sz="1600" dirty="0"/>
              <a:t>ФЭУ</a:t>
            </a:r>
            <a:r>
              <a:rPr lang="ru-RU" sz="1600" dirty="0" smtClean="0"/>
              <a:t>).</a:t>
            </a:r>
            <a:endParaRPr lang="ru-RU" sz="1600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494781" y="0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+mn-lt"/>
              </a:rPr>
              <a:t>Установка ПРИЗМА-32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84562"/>
            <a:ext cx="2133600" cy="36512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6320644"/>
            <a:ext cx="23762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Устройство счётчика ПРИЗМА-32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1312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0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+mn-lt"/>
              </a:rPr>
              <a:t>Установка УРАН</a:t>
            </a:r>
            <a:endParaRPr lang="ru-RU" dirty="0"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2083" t="11595" r="2117" b="9560"/>
          <a:stretch/>
        </p:blipFill>
        <p:spPr>
          <a:xfrm>
            <a:off x="319198" y="4041271"/>
            <a:ext cx="3312369" cy="24482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3240" t="42173" b="4721"/>
          <a:stretch/>
        </p:blipFill>
        <p:spPr>
          <a:xfrm>
            <a:off x="323528" y="724493"/>
            <a:ext cx="8424936" cy="31971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779912" y="4218802"/>
            <a:ext cx="50405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Установка УРАН предназначена для исследования нейтронной компоненты ШАЛ в области энергий космических лучей 10</a:t>
            </a:r>
            <a:r>
              <a:rPr lang="ru-RU" sz="1600" baseline="30000" dirty="0" smtClean="0"/>
              <a:t>13</a:t>
            </a:r>
            <a:r>
              <a:rPr lang="ru-RU" sz="1600" dirty="0" smtClean="0"/>
              <a:t>-10</a:t>
            </a:r>
            <a:r>
              <a:rPr lang="ru-RU" sz="1600" baseline="30000" dirty="0" smtClean="0"/>
              <a:t>16</a:t>
            </a:r>
            <a:r>
              <a:rPr lang="ru-RU" sz="1600" dirty="0" smtClean="0"/>
              <a:t> эВ. Состоит из 6 кластеров, по 12 счётчиков в каждом.</a:t>
            </a:r>
          </a:p>
          <a:p>
            <a:pPr algn="just"/>
            <a:r>
              <a:rPr lang="ru-RU" sz="1600" dirty="0"/>
              <a:t>Общая площадь установки </a:t>
            </a:r>
            <a:r>
              <a:rPr lang="en-US" sz="1600" dirty="0"/>
              <a:t>–</a:t>
            </a:r>
            <a:r>
              <a:rPr lang="ru-RU" sz="1600" dirty="0"/>
              <a:t> </a:t>
            </a:r>
            <a:r>
              <a:rPr lang="ru-RU" sz="1600" dirty="0" smtClean="0"/>
              <a:t>порядка </a:t>
            </a:r>
            <a:r>
              <a:rPr lang="az-Cyrl-AZ" sz="1600" dirty="0" smtClean="0"/>
              <a:t>10</a:t>
            </a:r>
            <a:r>
              <a:rPr lang="az-Cyrl-AZ" sz="1600" baseline="30000" dirty="0" smtClean="0"/>
              <a:t>3 </a:t>
            </a:r>
            <a:r>
              <a:rPr lang="az-Cyrl-AZ" sz="1600" dirty="0" smtClean="0"/>
              <a:t>м</a:t>
            </a:r>
            <a:r>
              <a:rPr lang="az-Cyrl-AZ" sz="1600" baseline="30000" dirty="0" smtClean="0"/>
              <a:t>2</a:t>
            </a:r>
            <a:r>
              <a:rPr lang="ru-RU" sz="1600" dirty="0" smtClean="0"/>
              <a:t>.</a:t>
            </a:r>
          </a:p>
          <a:p>
            <a:pPr algn="just"/>
            <a:endParaRPr lang="ru-RU" sz="1600" dirty="0" smtClean="0"/>
          </a:p>
          <a:p>
            <a:pPr algn="just"/>
            <a:r>
              <a:rPr lang="ru-RU" sz="1600" dirty="0" smtClean="0"/>
              <a:t>В каждом счетчике установлен </a:t>
            </a:r>
            <a:r>
              <a:rPr lang="ru-RU" sz="1600" dirty="0" err="1" smtClean="0"/>
              <a:t>фотоумножитель</a:t>
            </a:r>
            <a:r>
              <a:rPr lang="ru-RU" sz="1600" dirty="0" smtClean="0"/>
              <a:t> </a:t>
            </a:r>
          </a:p>
          <a:p>
            <a:pPr algn="just"/>
            <a:r>
              <a:rPr lang="ru-RU" sz="1600" dirty="0" smtClean="0"/>
              <a:t>ФЭУ-200 (всего 72 ФЭУ). </a:t>
            </a:r>
            <a:endParaRPr lang="ru-RU" sz="160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011389" y="6489543"/>
            <a:ext cx="2133600" cy="36512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99592" y="6369771"/>
            <a:ext cx="194421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Устройство счётчика УРАН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09111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503547" y="1556792"/>
            <a:ext cx="8136904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ea typeface="ArialMT"/>
              </a:rPr>
              <a:t>коэффициент усиления при фиксированном напряжении питания;</a:t>
            </a:r>
            <a:endParaRPr lang="ru-RU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342900" indent="-3429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диапазон линейности;</a:t>
            </a:r>
            <a:endParaRPr lang="ru-RU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342900" indent="-3429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ea typeface="ArialMT"/>
              </a:rPr>
              <a:t>скорость </a:t>
            </a:r>
            <a:r>
              <a:rPr lang="ru-RU" dirty="0">
                <a:solidFill>
                  <a:prstClr val="black"/>
                </a:solidFill>
                <a:ea typeface="ArialMT"/>
              </a:rPr>
              <a:t>счёта </a:t>
            </a:r>
            <a:r>
              <a:rPr lang="ru-RU" dirty="0" err="1">
                <a:solidFill>
                  <a:prstClr val="black"/>
                </a:solidFill>
                <a:ea typeface="ArialMT"/>
              </a:rPr>
              <a:t>темновых</a:t>
            </a:r>
            <a:r>
              <a:rPr lang="ru-RU" dirty="0">
                <a:solidFill>
                  <a:prstClr val="black"/>
                </a:solidFill>
                <a:ea typeface="ArialMT"/>
              </a:rPr>
              <a:t> </a:t>
            </a:r>
            <a:r>
              <a:rPr lang="ru-RU" dirty="0" smtClean="0">
                <a:solidFill>
                  <a:prstClr val="black"/>
                </a:solidFill>
                <a:ea typeface="ArialMT"/>
              </a:rPr>
              <a:t>импульсов при разных порогах;</a:t>
            </a:r>
          </a:p>
          <a:p>
            <a:pPr marL="342900" indent="-3429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ea typeface="ArialMT"/>
              </a:rPr>
              <a:t>временная </a:t>
            </a:r>
            <a:r>
              <a:rPr lang="ru-RU" dirty="0">
                <a:solidFill>
                  <a:prstClr val="black"/>
                </a:solidFill>
                <a:ea typeface="ArialMT"/>
              </a:rPr>
              <a:t>задержка и </a:t>
            </a:r>
            <a:r>
              <a:rPr lang="ru-RU" dirty="0" err="1">
                <a:solidFill>
                  <a:prstClr val="black"/>
                </a:solidFill>
                <a:ea typeface="ArialMT"/>
              </a:rPr>
              <a:t>джиттер</a:t>
            </a:r>
            <a:r>
              <a:rPr lang="ru-RU" dirty="0">
                <a:solidFill>
                  <a:prstClr val="black"/>
                </a:solidFill>
                <a:ea typeface="ArialMT"/>
              </a:rPr>
              <a:t> в режиме одноэлектронной и многоэлектронной </a:t>
            </a:r>
            <a:r>
              <a:rPr lang="ru-RU" dirty="0" smtClean="0">
                <a:solidFill>
                  <a:prstClr val="black"/>
                </a:solidFill>
                <a:ea typeface="ArialMT"/>
              </a:rPr>
              <a:t>подсветок;</a:t>
            </a:r>
            <a:endParaRPr lang="ru-RU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342900" indent="-3429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  <a:ea typeface="ArialMT"/>
              </a:rPr>
              <a:t>н</a:t>
            </a:r>
            <a:r>
              <a:rPr lang="ru-RU" dirty="0" smtClean="0">
                <a:solidFill>
                  <a:prstClr val="black"/>
                </a:solidFill>
                <a:ea typeface="ArialMT"/>
              </a:rPr>
              <a:t>апряжение </a:t>
            </a:r>
            <a:r>
              <a:rPr lang="ru-RU" dirty="0">
                <a:solidFill>
                  <a:prstClr val="black"/>
                </a:solidFill>
                <a:ea typeface="ArialMT"/>
              </a:rPr>
              <a:t>питания </a:t>
            </a:r>
            <a:r>
              <a:rPr lang="ru-RU" dirty="0" err="1">
                <a:solidFill>
                  <a:prstClr val="black"/>
                </a:solidFill>
                <a:ea typeface="ArialMT"/>
              </a:rPr>
              <a:t>фотоумножителя</a:t>
            </a:r>
            <a:r>
              <a:rPr lang="ru-RU" dirty="0">
                <a:solidFill>
                  <a:prstClr val="black"/>
                </a:solidFill>
                <a:ea typeface="ArialMT"/>
              </a:rPr>
              <a:t>, обеспечивающее </a:t>
            </a:r>
            <a:r>
              <a:rPr lang="ru-RU" dirty="0" smtClean="0">
                <a:solidFill>
                  <a:prstClr val="black"/>
                </a:solidFill>
                <a:ea typeface="ArialMT"/>
              </a:rPr>
              <a:t>требуемый коэффициент </a:t>
            </a:r>
            <a:r>
              <a:rPr lang="ru-RU" dirty="0">
                <a:solidFill>
                  <a:prstClr val="black"/>
                </a:solidFill>
                <a:ea typeface="ArialMT"/>
              </a:rPr>
              <a:t>усиления </a:t>
            </a:r>
            <a:r>
              <a:rPr lang="ru-RU" dirty="0" err="1">
                <a:solidFill>
                  <a:prstClr val="black"/>
                </a:solidFill>
                <a:ea typeface="ArialMT"/>
              </a:rPr>
              <a:t>динодной</a:t>
            </a:r>
            <a:r>
              <a:rPr lang="ru-RU" dirty="0">
                <a:solidFill>
                  <a:prstClr val="black"/>
                </a:solidFill>
                <a:ea typeface="ArialMT"/>
              </a:rPr>
              <a:t> системы </a:t>
            </a:r>
            <a:r>
              <a:rPr lang="ru-RU" dirty="0" smtClean="0">
                <a:solidFill>
                  <a:prstClr val="black"/>
                </a:solidFill>
                <a:ea typeface="ArialMT"/>
              </a:rPr>
              <a:t>(для ФЭУ-200 в ЧВД – это </a:t>
            </a:r>
            <a:r>
              <a:rPr lang="ru-RU" dirty="0" smtClean="0"/>
              <a:t>10</a:t>
            </a:r>
            <a:r>
              <a:rPr lang="ru-RU" baseline="30000" dirty="0" smtClean="0"/>
              <a:t>6</a:t>
            </a:r>
            <a:r>
              <a:rPr lang="ru-RU" dirty="0" smtClean="0">
                <a:solidFill>
                  <a:prstClr val="black"/>
                </a:solidFill>
                <a:ea typeface="ArialMT"/>
              </a:rPr>
              <a:t>)</a:t>
            </a:r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;</a:t>
            </a:r>
          </a:p>
          <a:p>
            <a:pPr marL="342900" indent="-3429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тносительная </a:t>
            </a:r>
            <a:r>
              <a:rPr lang="ru-RU" dirty="0" err="1" smtClean="0">
                <a:solidFill>
                  <a:prstClr val="black"/>
                </a:solidFill>
                <a:ea typeface="Times New Roman" panose="02020603050405020304" pitchFamily="18" charset="0"/>
              </a:rPr>
              <a:t>чуствительность</a:t>
            </a:r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4210" y="44624"/>
            <a:ext cx="67755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prstClr val="black"/>
                </a:solidFill>
                <a:latin typeface="Calibri (Заголовки)"/>
              </a:rPr>
              <a:t>Стенд позволяет измерять следующие характеристики ФЭУ: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69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621282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dirty="0" smtClean="0">
                <a:solidFill>
                  <a:prstClr val="black"/>
                </a:solidFill>
                <a:latin typeface="+mn-lt"/>
                <a:ea typeface="+mn-ea"/>
                <a:cs typeface="Arial" pitchFamily="34" charset="0"/>
              </a:rPr>
              <a:t>Конструкция стенда</a:t>
            </a:r>
            <a:endParaRPr lang="ru-RU" sz="4000" dirty="0"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" y="2816751"/>
            <a:ext cx="4485318" cy="35517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59532" y="749333"/>
            <a:ext cx="8424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1600" dirty="0" smtClean="0"/>
              <a:t>Стенд необходим для автоматизированного тестирования ФЭУ с плоскими и полусферическими фотокатодами диаметром от нескольких сантиметров (ФЭУ-85) до </a:t>
            </a:r>
            <a:r>
              <a:rPr lang="ru-RU" sz="1600" dirty="0"/>
              <a:t>20 </a:t>
            </a:r>
            <a:r>
              <a:rPr lang="ru-RU" sz="1600" dirty="0" smtClean="0"/>
              <a:t>сантиметров. </a:t>
            </a:r>
            <a:endParaRPr lang="ru-RU" sz="1600" dirty="0"/>
          </a:p>
          <a:p>
            <a:pPr algn="just">
              <a:buNone/>
            </a:pPr>
            <a:r>
              <a:rPr lang="ru-RU" sz="1600" dirty="0" smtClean="0"/>
              <a:t>Стенд представляет из себя восемь </a:t>
            </a:r>
            <a:r>
              <a:rPr lang="ru-RU" sz="1600" dirty="0" err="1" smtClean="0"/>
              <a:t>светоизолированных</a:t>
            </a:r>
            <a:r>
              <a:rPr lang="ru-RU" sz="1600" dirty="0" smtClean="0"/>
              <a:t> зачернённых ячеек с установочными местами для ФЭУ, тремя светодиодами с </a:t>
            </a:r>
            <a:r>
              <a:rPr lang="ru-RU" sz="1600" dirty="0" err="1" smtClean="0"/>
              <a:t>рассеивателем</a:t>
            </a:r>
            <a:r>
              <a:rPr lang="ru-RU" sz="1600" dirty="0" smtClean="0"/>
              <a:t> в каждой и блок </a:t>
            </a:r>
            <a:r>
              <a:rPr lang="ru-RU" sz="1600" dirty="0"/>
              <a:t>электроники</a:t>
            </a:r>
            <a:r>
              <a:rPr lang="ru-RU" sz="1600" dirty="0" smtClean="0"/>
              <a:t>. Один из светодиодов используется для одноэлектронной подсветки, остальные два – для многоэлектронной подсветки. </a:t>
            </a:r>
            <a:r>
              <a:rPr lang="ru-RU" sz="1600" dirty="0"/>
              <a:t>Для </a:t>
            </a:r>
            <a:r>
              <a:rPr lang="ru-RU" sz="1600" dirty="0" smtClean="0"/>
              <a:t>установки разных типов </a:t>
            </a:r>
            <a:r>
              <a:rPr lang="ru-RU" sz="1600" dirty="0"/>
              <a:t>ФЭУ в </a:t>
            </a:r>
            <a:r>
              <a:rPr lang="ru-RU" sz="1600" dirty="0" smtClean="0"/>
              <a:t>ячейке </a:t>
            </a:r>
            <a:r>
              <a:rPr lang="ru-RU" sz="1600" dirty="0"/>
              <a:t>используются фанерные </a:t>
            </a:r>
            <a:r>
              <a:rPr lang="ru-RU" sz="1600" dirty="0" err="1"/>
              <a:t>проставки</a:t>
            </a:r>
            <a:r>
              <a:rPr lang="ru-RU" sz="1600" dirty="0"/>
              <a:t> разных диаметров.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8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336" y="2924943"/>
            <a:ext cx="2894087" cy="332284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051904" y="6376179"/>
            <a:ext cx="30401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Устройство и внешний вид стенда КАЛИФ-8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56536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189779" y="3848687"/>
            <a:ext cx="309867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Принципиальная схема системы подсветки</a:t>
            </a:r>
            <a:endParaRPr lang="ru-RU" sz="120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073663" y="6492875"/>
            <a:ext cx="2057400" cy="36512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9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6792"/>
            <a:ext cx="4162694" cy="451435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465975" y="6070414"/>
            <a:ext cx="14825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Блок электроники</a:t>
            </a:r>
            <a:endParaRPr lang="ru-RU" sz="12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067943" y="4142899"/>
            <a:ext cx="5053021" cy="24807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dirty="0" smtClean="0">
                <a:latin typeface="+mn-lt"/>
              </a:rPr>
              <a:t>Система </a:t>
            </a:r>
            <a:r>
              <a:rPr lang="ru-RU" sz="1600" dirty="0" err="1" smtClean="0">
                <a:latin typeface="+mn-lt"/>
              </a:rPr>
              <a:t>посветки</a:t>
            </a:r>
            <a:r>
              <a:rPr lang="ru-RU" sz="1600" dirty="0" smtClean="0">
                <a:latin typeface="+mn-lt"/>
              </a:rPr>
              <a:t> управляется контроллером </a:t>
            </a:r>
            <a:r>
              <a:rPr lang="ru-RU" sz="1600" dirty="0" err="1" smtClean="0">
                <a:latin typeface="+mn-lt"/>
              </a:rPr>
              <a:t>Arduino</a:t>
            </a:r>
            <a:r>
              <a:rPr lang="ru-RU" sz="1600" dirty="0" smtClean="0">
                <a:latin typeface="+mn-lt"/>
              </a:rPr>
              <a:t> </a:t>
            </a:r>
            <a:r>
              <a:rPr lang="ru-RU" sz="1600" dirty="0" err="1" smtClean="0">
                <a:latin typeface="+mn-lt"/>
              </a:rPr>
              <a:t>nano</a:t>
            </a:r>
            <a:r>
              <a:rPr lang="ru-RU" sz="1600" dirty="0" smtClean="0">
                <a:latin typeface="+mn-lt"/>
              </a:rPr>
              <a:t>, команды которому можно посылать с компьютера, позволяет независимо устанавливать различные уровни подсветки каждого светодиода. Сигналы с ФЭУ поступают на плату АЦП. Высоковольтный источник питания ФЭУ также подключён к компьютеру, что позволяет автоматически подбирать оптимальное напряжение питания ФЭУ.</a:t>
            </a:r>
          </a:p>
          <a:p>
            <a:pPr algn="just"/>
            <a:r>
              <a:rPr lang="ru-RU" sz="1600" dirty="0" smtClean="0">
                <a:latin typeface="+mn-lt"/>
              </a:rPr>
              <a:t>Система позволяет проводить до 20 измерений в секунду.</a:t>
            </a:r>
            <a:endParaRPr lang="en-US" sz="1600" dirty="0" smtClean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92560" y="0"/>
            <a:ext cx="3777573" cy="1105908"/>
          </a:xfrm>
        </p:spPr>
        <p:txBody>
          <a:bodyPr>
            <a:norm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>Блок электроники стенда</a:t>
            </a:r>
            <a:endParaRPr lang="ru-RU" sz="2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640" y="78351"/>
            <a:ext cx="4714378" cy="3800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37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10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88786"/>
            <a:ext cx="3960440" cy="31505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212367" y="1162535"/>
            <a:ext cx="4905732" cy="30469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dirty="0" smtClean="0">
                <a:latin typeface="+mn-lt"/>
              </a:rPr>
              <a:t>В качестве основы системы подсветки стенда был выбран контроллер </a:t>
            </a:r>
            <a:r>
              <a:rPr lang="ru-RU" sz="1600" dirty="0" err="1" smtClean="0">
                <a:latin typeface="+mn-lt"/>
              </a:rPr>
              <a:t>Arduino</a:t>
            </a:r>
            <a:r>
              <a:rPr lang="ru-RU" sz="1600" dirty="0" smtClean="0">
                <a:latin typeface="+mn-lt"/>
              </a:rPr>
              <a:t> </a:t>
            </a:r>
            <a:r>
              <a:rPr lang="ru-RU" sz="1600" dirty="0" err="1" smtClean="0">
                <a:latin typeface="+mn-lt"/>
              </a:rPr>
              <a:t>nano</a:t>
            </a:r>
            <a:r>
              <a:rPr lang="ru-RU" sz="1600" dirty="0" smtClean="0">
                <a:latin typeface="+mn-lt"/>
              </a:rPr>
              <a:t>. Его преимущества:</a:t>
            </a:r>
          </a:p>
          <a:p>
            <a:pPr algn="just"/>
            <a:endParaRPr lang="ru-RU" sz="1600" dirty="0">
              <a:solidFill>
                <a:srgbClr val="FF0000"/>
              </a:solidFill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+mn-lt"/>
              </a:rPr>
              <a:t>п</a:t>
            </a:r>
            <a:r>
              <a:rPr lang="ru-RU" sz="1600" dirty="0" smtClean="0">
                <a:latin typeface="+mn-lt"/>
              </a:rPr>
              <a:t>ростота и скорость написания кода;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600" dirty="0" smtClean="0"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+mn-lt"/>
              </a:rPr>
              <a:t>н</a:t>
            </a:r>
            <a:r>
              <a:rPr lang="ru-RU" sz="1600" dirty="0" smtClean="0">
                <a:latin typeface="+mn-lt"/>
              </a:rPr>
              <a:t>изкая стоимость;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600" dirty="0"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+mn-lt"/>
              </a:rPr>
              <a:t>в</a:t>
            </a:r>
            <a:r>
              <a:rPr lang="ru-RU" sz="1600" dirty="0" smtClean="0">
                <a:latin typeface="+mn-lt"/>
              </a:rPr>
              <a:t>строенный программатор;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600" dirty="0"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+mn-lt"/>
              </a:rPr>
              <a:t>н</a:t>
            </a:r>
            <a:r>
              <a:rPr lang="ru-RU" sz="1600" dirty="0" smtClean="0">
                <a:latin typeface="+mn-lt"/>
              </a:rPr>
              <a:t>аличие готовых библиотек для работы с протоколом I2C, необходимых для работы с модулями ЦАП MCP4725</a:t>
            </a:r>
            <a:endParaRPr lang="ru-RU" sz="1600" dirty="0">
              <a:latin typeface="+mn-lt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210523" y="4557039"/>
            <a:ext cx="4825974" cy="19442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dirty="0" smtClean="0">
                <a:latin typeface="+mn-lt"/>
              </a:rPr>
              <a:t>Был разработан протокол передачи параметров, написаны два основных режима работы – отправка команды для триггера напрямую с компьютера и режим зажигания СИД с заданной частотой при фиксированном значении кода подсветки. Также были написаны функции отлова ошибок в командах, посылаемых контроллеру.</a:t>
            </a: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41964" y="41497"/>
            <a:ext cx="8229600" cy="621282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dirty="0" smtClean="0">
                <a:solidFill>
                  <a:prstClr val="black"/>
                </a:solidFill>
                <a:latin typeface="+mn-lt"/>
                <a:ea typeface="+mn-ea"/>
                <a:cs typeface="Arial" pitchFamily="34" charset="0"/>
              </a:rPr>
              <a:t>Программное обеспечение</a:t>
            </a:r>
            <a:endParaRPr lang="ru-RU" sz="4000" dirty="0">
              <a:latin typeface="+mn-lt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399696"/>
            <a:ext cx="1963060" cy="196306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985280" y="3932522"/>
            <a:ext cx="24277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Микроконтроллер </a:t>
            </a:r>
            <a:r>
              <a:rPr lang="ru-RU" sz="1200" dirty="0" err="1" smtClean="0"/>
              <a:t>Arduino</a:t>
            </a:r>
            <a:r>
              <a:rPr lang="ru-RU" sz="1200" dirty="0" smtClean="0"/>
              <a:t> </a:t>
            </a:r>
            <a:r>
              <a:rPr lang="ru-RU" sz="1200" dirty="0" err="1" smtClean="0"/>
              <a:t>nano</a:t>
            </a:r>
            <a:endParaRPr lang="ru-RU" sz="1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247588" y="6224256"/>
            <a:ext cx="1903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Модуль ЦАП MCP4725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3511407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80728"/>
            <a:ext cx="4968552" cy="3822651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11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4650881"/>
            <a:ext cx="439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Зависимость амплитуды отклика ФЭУ от кода подсветки для каналов многоэлектронной подсветки для первых трёх ячеек</a:t>
            </a:r>
            <a:endParaRPr lang="ru-RU" sz="1200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41964" y="41497"/>
            <a:ext cx="8229600" cy="621282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dirty="0" smtClean="0">
                <a:solidFill>
                  <a:prstClr val="black"/>
                </a:solidFill>
                <a:latin typeface="+mn-lt"/>
                <a:ea typeface="+mn-ea"/>
                <a:cs typeface="Arial" pitchFamily="34" charset="0"/>
              </a:rPr>
              <a:t>Настройка стенда</a:t>
            </a:r>
            <a:endParaRPr lang="ru-RU" sz="4000" dirty="0">
              <a:latin typeface="+mn-lt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160653" y="1061223"/>
            <a:ext cx="3851894" cy="50332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dirty="0" smtClean="0">
                <a:latin typeface="+mn-lt"/>
              </a:rPr>
              <a:t>После сборки электроники была произведена настройка стенда. Шина триггеров каждого канала светодиодов – общая для всех ячеек стенда, поэтому необходимо было убедиться, что не происходит зажигания СИД, на которых установлен нулевой код подсветки при подаче </a:t>
            </a:r>
            <a:r>
              <a:rPr lang="ru-RU" sz="1600" smtClean="0">
                <a:latin typeface="+mn-lt"/>
              </a:rPr>
              <a:t>на </a:t>
            </a:r>
            <a:r>
              <a:rPr lang="ru-RU" sz="1600" smtClean="0">
                <a:latin typeface="+mn-lt"/>
              </a:rPr>
              <a:t>них </a:t>
            </a:r>
            <a:r>
              <a:rPr lang="ru-RU" sz="1600" dirty="0" smtClean="0">
                <a:latin typeface="+mn-lt"/>
              </a:rPr>
              <a:t>триггера.</a:t>
            </a:r>
          </a:p>
          <a:p>
            <a:pPr algn="just"/>
            <a:endParaRPr lang="ru-RU" sz="1600" dirty="0">
              <a:latin typeface="+mn-lt"/>
            </a:endParaRPr>
          </a:p>
          <a:p>
            <a:pPr algn="just"/>
            <a:r>
              <a:rPr lang="ru-RU" sz="1600" dirty="0" smtClean="0">
                <a:latin typeface="+mn-lt"/>
              </a:rPr>
              <a:t>Первые три ячейки были настроены так, чтобы порог срабатывания был равен 350. </a:t>
            </a:r>
          </a:p>
          <a:p>
            <a:pPr algn="just"/>
            <a:r>
              <a:rPr lang="ru-RU" sz="1600" dirty="0" smtClean="0">
                <a:latin typeface="+mn-lt"/>
              </a:rPr>
              <a:t>Порог срабатывания – значение кода подсветки, при котором есть отклик ФЭУ в 50% случаев.</a:t>
            </a:r>
          </a:p>
          <a:p>
            <a:pPr algn="just"/>
            <a:endParaRPr lang="ru-RU" sz="1600" dirty="0" smtClean="0">
              <a:latin typeface="+mn-lt"/>
            </a:endParaRPr>
          </a:p>
          <a:p>
            <a:pPr algn="just"/>
            <a:r>
              <a:rPr lang="ru-RU" sz="1600" dirty="0" smtClean="0">
                <a:latin typeface="+mn-lt"/>
              </a:rPr>
              <a:t>Для этих ячеек также были сняты зависимости амплитуды отклика ФЭУ от кода подсветки.</a:t>
            </a:r>
          </a:p>
        </p:txBody>
      </p:sp>
    </p:spTree>
    <p:extLst>
      <p:ext uri="{BB962C8B-B14F-4D97-AF65-F5344CB8AC3E}">
        <p14:creationId xmlns:p14="http://schemas.microsoft.com/office/powerpoint/2010/main" val="2343427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75717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+mn-lt"/>
              </a:rPr>
              <a:t>Заключение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8864" y="1700808"/>
            <a:ext cx="8229600" cy="2664296"/>
          </a:xfrm>
        </p:spPr>
        <p:txBody>
          <a:bodyPr>
            <a:noAutofit/>
          </a:bodyPr>
          <a:lstStyle/>
          <a:p>
            <a:pPr marL="514350" indent="-514350" algn="just">
              <a:buFont typeface="Wingdings" pitchFamily="2" charset="2"/>
              <a:buChar char="§"/>
            </a:pPr>
            <a:r>
              <a:rPr lang="ru-RU" sz="1800" dirty="0" smtClean="0"/>
              <a:t>Разработан и собран стенд для поточного тестирования фотоэлектронных умножителей различных типов</a:t>
            </a:r>
          </a:p>
          <a:p>
            <a:pPr marL="514350" indent="-514350" algn="just">
              <a:buFont typeface="Wingdings" pitchFamily="2" charset="2"/>
              <a:buChar char="§"/>
            </a:pPr>
            <a:endParaRPr lang="ru-RU" sz="1800" dirty="0" smtClean="0"/>
          </a:p>
          <a:p>
            <a:pPr marL="514350" indent="-514350" algn="just">
              <a:buFont typeface="Wingdings" pitchFamily="2" charset="2"/>
              <a:buChar char="§"/>
            </a:pPr>
            <a:r>
              <a:rPr lang="ru-RU" sz="1800" dirty="0" smtClean="0"/>
              <a:t>Разработана электроника и прошивка для электроники стенда</a:t>
            </a:r>
          </a:p>
          <a:p>
            <a:pPr marL="0" indent="0" algn="just">
              <a:buNone/>
            </a:pPr>
            <a:endParaRPr lang="ru-RU" sz="1800" dirty="0" smtClean="0"/>
          </a:p>
          <a:p>
            <a:pPr marL="514350" indent="-514350" algn="just">
              <a:buFont typeface="Wingdings" pitchFamily="2" charset="2"/>
              <a:buChar char="§"/>
            </a:pPr>
            <a:r>
              <a:rPr lang="ru-RU" sz="1800" dirty="0" smtClean="0"/>
              <a:t>Разработано ПО для управления и первоначальной настройки стенда</a:t>
            </a:r>
          </a:p>
          <a:p>
            <a:pPr marL="514350" indent="-514350" algn="just">
              <a:buFont typeface="Wingdings" pitchFamily="2" charset="2"/>
              <a:buChar char="§"/>
            </a:pPr>
            <a:endParaRPr lang="ru-RU" sz="1800" dirty="0"/>
          </a:p>
          <a:p>
            <a:pPr marL="514350" indent="-514350" algn="just">
              <a:buFont typeface="Wingdings" pitchFamily="2" charset="2"/>
              <a:buChar char="§"/>
            </a:pPr>
            <a:r>
              <a:rPr lang="ru-RU" sz="1800" dirty="0" smtClean="0"/>
              <a:t>Проведена настройка системы подсветки</a:t>
            </a:r>
          </a:p>
          <a:p>
            <a:pPr algn="just">
              <a:buNone/>
            </a:pPr>
            <a:endParaRPr lang="ru-RU" sz="1800" dirty="0" smtClean="0"/>
          </a:p>
          <a:p>
            <a:pPr algn="just">
              <a:buNone/>
            </a:pPr>
            <a:endParaRPr lang="ru-RU" sz="18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12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60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08920"/>
            <a:ext cx="8229600" cy="11430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14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2557</TotalTime>
  <Words>917</Words>
  <Application>Microsoft Office PowerPoint</Application>
  <PresentationFormat>Экран (4:3)</PresentationFormat>
  <Paragraphs>121</Paragraphs>
  <Slides>14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14</vt:i4>
      </vt:variant>
    </vt:vector>
  </HeadingPairs>
  <TitlesOfParts>
    <vt:vector size="26" baseType="lpstr">
      <vt:lpstr>Arial</vt:lpstr>
      <vt:lpstr>ArialMT</vt:lpstr>
      <vt:lpstr>Calibri</vt:lpstr>
      <vt:lpstr>Calibri (Заголовки)</vt:lpstr>
      <vt:lpstr>Calibri Light</vt:lpstr>
      <vt:lpstr>Palatino Linotype</vt:lpstr>
      <vt:lpstr>Times New Roman</vt:lpstr>
      <vt:lpstr>Verdana</vt:lpstr>
      <vt:lpstr>Wingdings</vt:lpstr>
      <vt:lpstr>Тема Office</vt:lpstr>
      <vt:lpstr>1_Тема Office</vt:lpstr>
      <vt:lpstr>2_Тема Office</vt:lpstr>
      <vt:lpstr>РАЗРАБОТКА АВТОМАТИЗИРОВАННОГО СТЕНДА ДЛЯ КАЛИБРОВКИ ФОТОЭЛЕКТРОННЫХ УМНОЖИТЕЛЕЙ КАЛИФ-8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Установка УРАН</vt:lpstr>
      <vt:lpstr>Презентация PowerPoint</vt:lpstr>
      <vt:lpstr>Конструкция стенда</vt:lpstr>
      <vt:lpstr>Блок электроники стенда</vt:lpstr>
      <vt:lpstr>Программное обеспечение</vt:lpstr>
      <vt:lpstr>Настройка стенда</vt:lpstr>
      <vt:lpstr>Заключение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АВТОМАТИЗИРОВАННЫЙ СТЕНД ДЛЯ ИССЛЕДОВАНИЯ ХАРАКТЕРИСТИК ФОТОЭЛЕКТРОННЫХ УМНОЖИТЕЛЕЙ КАЛИФ-8</dc:title>
  <dc:creator>Пользователь Windows</dc:creator>
  <cp:lastModifiedBy>Konstantin</cp:lastModifiedBy>
  <cp:revision>296</cp:revision>
  <dcterms:created xsi:type="dcterms:W3CDTF">2019-11-26T07:53:41Z</dcterms:created>
  <dcterms:modified xsi:type="dcterms:W3CDTF">2020-11-18T22:25:29Z</dcterms:modified>
</cp:coreProperties>
</file>